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7" r:id="rId3"/>
    <p:sldId id="361" r:id="rId4"/>
    <p:sldId id="355" r:id="rId5"/>
    <p:sldId id="360" r:id="rId6"/>
    <p:sldId id="362" r:id="rId7"/>
    <p:sldId id="340" r:id="rId8"/>
    <p:sldId id="336" r:id="rId9"/>
    <p:sldId id="339" r:id="rId10"/>
    <p:sldId id="320" r:id="rId11"/>
    <p:sldId id="330" r:id="rId12"/>
    <p:sldId id="333" r:id="rId13"/>
    <p:sldId id="316" r:id="rId14"/>
    <p:sldId id="317" r:id="rId15"/>
    <p:sldId id="318" r:id="rId16"/>
    <p:sldId id="359" r:id="rId17"/>
    <p:sldId id="332" r:id="rId18"/>
  </p:sldIdLst>
  <p:sldSz cx="9144000" cy="5143500" type="screen16x9"/>
  <p:notesSz cx="7010400" cy="9296400"/>
  <p:embeddedFontLst>
    <p:embeddedFont>
      <p:font typeface="Raleway" panose="020B0604020202020204" charset="0"/>
      <p:regular r:id="rId21"/>
      <p:bold r:id="rId22"/>
      <p:italic r:id="rId23"/>
      <p:boldItalic r:id="rId24"/>
    </p:embeddedFont>
    <p:embeddedFont>
      <p:font typeface="Calibri" panose="020F0502020204030204" pitchFamily="34" charset="0"/>
      <p:regular r:id="rId25"/>
      <p:bold r:id="rId26"/>
      <p:italic r:id="rId27"/>
      <p:boldItalic r:id="rId28"/>
    </p:embeddedFont>
    <p:embeddedFont>
      <p:font typeface="Raleway Black" panose="020B0604020202020204" charset="0"/>
      <p:bold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911">
          <p15:clr>
            <a:srgbClr val="9AA0A6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60" userDrawn="1">
          <p15:clr>
            <a:srgbClr val="A4A3A4"/>
          </p15:clr>
        </p15:guide>
        <p15:guide id="2" pos="2274" userDrawn="1">
          <p15:clr>
            <a:srgbClr val="A4A3A4"/>
          </p15:clr>
        </p15:guide>
        <p15:guide id="3" orient="horz" pos="2196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4" roundtripDataSignature="AMtx7mgCcW543DLLs319XfBuRu86rKLX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A64D79"/>
    <a:srgbClr val="254061"/>
    <a:srgbClr val="93CDDD"/>
    <a:srgbClr val="FFFFFF"/>
    <a:srgbClr val="91B6E0"/>
    <a:srgbClr val="6198D8"/>
    <a:srgbClr val="307ACE"/>
    <a:srgbClr val="A5A5A5"/>
    <a:srgbClr val="337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pos="2911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060"/>
        <p:guide pos="2274"/>
        <p:guide orient="horz" pos="2196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6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64" Type="http://customschemas.google.com/relationships/presentationmetadata" Target="metadata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45" cy="465743"/>
          </a:xfrm>
          <a:prstGeom prst="rect">
            <a:avLst/>
          </a:prstGeom>
        </p:spPr>
        <p:txBody>
          <a:bodyPr vert="horz" lIns="88126" tIns="44064" rIns="88126" bIns="44064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5743"/>
          </a:xfrm>
          <a:prstGeom prst="rect">
            <a:avLst/>
          </a:prstGeom>
        </p:spPr>
        <p:txBody>
          <a:bodyPr vert="horz" lIns="88126" tIns="44064" rIns="88126" bIns="44064" rtlCol="0"/>
          <a:lstStyle>
            <a:lvl1pPr algn="r">
              <a:defRPr sz="1200"/>
            </a:lvl1pPr>
          </a:lstStyle>
          <a:p>
            <a:fld id="{9A41D29B-28A7-4387-8CD7-F307303422B9}" type="datetimeFigureOut">
              <a:rPr lang="es-AR" smtClean="0"/>
              <a:t>15/5/2025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30658"/>
            <a:ext cx="3038145" cy="465742"/>
          </a:xfrm>
          <a:prstGeom prst="rect">
            <a:avLst/>
          </a:prstGeom>
        </p:spPr>
        <p:txBody>
          <a:bodyPr vert="horz" lIns="88126" tIns="44064" rIns="88126" bIns="44064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734" y="8830658"/>
            <a:ext cx="3038145" cy="465742"/>
          </a:xfrm>
          <a:prstGeom prst="rect">
            <a:avLst/>
          </a:prstGeom>
        </p:spPr>
        <p:txBody>
          <a:bodyPr vert="horz" lIns="88126" tIns="44064" rIns="88126" bIns="44064" rtlCol="0" anchor="b"/>
          <a:lstStyle>
            <a:lvl1pPr algn="r">
              <a:defRPr sz="1200"/>
            </a:lvl1pPr>
          </a:lstStyle>
          <a:p>
            <a:fld id="{89CED346-EC16-4CBB-A39C-33AB40F29FA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421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41" y="2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8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41" y="8829968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 sz="11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‹Nº›</a:t>
            </a:fld>
            <a:endParaRPr lang="es-E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59649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rmAutofit/>
          </a:bodyPr>
          <a:lstStyle/>
          <a:p>
            <a:pPr marL="0" indent="0"/>
            <a:endParaRPr/>
          </a:p>
        </p:txBody>
      </p:sp>
      <p:sp>
        <p:nvSpPr>
          <p:cNvPr id="59" name="Google Shape;59;p1:notes"/>
          <p:cNvSpPr txBox="1">
            <a:spLocks noGrp="1"/>
          </p:cNvSpPr>
          <p:nvPr>
            <p:ph type="sldNum" idx="12"/>
          </p:nvPr>
        </p:nvSpPr>
        <p:spPr>
          <a:xfrm>
            <a:off x="3970941" y="8829968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p26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82" name="Google Shape;182;p26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840" cy="464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6708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77145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29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rmAutofit/>
          </a:bodyPr>
          <a:lstStyle/>
          <a:p>
            <a:pPr marL="0" indent="0"/>
            <a:endParaRPr/>
          </a:p>
        </p:txBody>
      </p:sp>
      <p:sp>
        <p:nvSpPr>
          <p:cNvPr id="222" name="Google Shape;222;p29:notes"/>
          <p:cNvSpPr txBox="1">
            <a:spLocks noGrp="1"/>
          </p:cNvSpPr>
          <p:nvPr>
            <p:ph type="sldNum" idx="12"/>
          </p:nvPr>
        </p:nvSpPr>
        <p:spPr>
          <a:xfrm>
            <a:off x="3970941" y="8829968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45714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28222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0342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51319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48310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1" name="Google Shape;221;p29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rmAutofit/>
          </a:bodyPr>
          <a:lstStyle/>
          <a:p>
            <a:pPr marL="0" indent="0"/>
            <a:endParaRPr/>
          </a:p>
        </p:txBody>
      </p:sp>
      <p:sp>
        <p:nvSpPr>
          <p:cNvPr id="222" name="Google Shape;222;p29:notes"/>
          <p:cNvSpPr txBox="1">
            <a:spLocks noGrp="1"/>
          </p:cNvSpPr>
          <p:nvPr>
            <p:ph type="sldNum" idx="12"/>
          </p:nvPr>
        </p:nvSpPr>
        <p:spPr>
          <a:xfrm>
            <a:off x="3970941" y="8829968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17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6782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706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27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92" name="Google Shape;192;p27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840" cy="464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8818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27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92" name="Google Shape;192;p27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840" cy="464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87851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27:notes"/>
          <p:cNvSpPr txBox="1">
            <a:spLocks noGrp="1"/>
          </p:cNvSpPr>
          <p:nvPr>
            <p:ph type="body" idx="1"/>
          </p:nvPr>
        </p:nvSpPr>
        <p:spPr>
          <a:xfrm>
            <a:off x="701040" y="4415792"/>
            <a:ext cx="5608320" cy="4183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92" name="Google Shape;192;p27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840" cy="464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3581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6195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7386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a229eb0ad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2a229eb0ad1_0_2:notes"/>
          <p:cNvSpPr txBox="1">
            <a:spLocks noGrp="1"/>
          </p:cNvSpPr>
          <p:nvPr>
            <p:ph type="body" idx="1"/>
          </p:nvPr>
        </p:nvSpPr>
        <p:spPr>
          <a:xfrm>
            <a:off x="701041" y="4415792"/>
            <a:ext cx="5608263" cy="4183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02" name="Google Shape;202;g2a229eb0ad1_0_2:notes"/>
          <p:cNvSpPr txBox="1">
            <a:spLocks noGrp="1"/>
          </p:cNvSpPr>
          <p:nvPr>
            <p:ph type="sldNum" idx="12"/>
          </p:nvPr>
        </p:nvSpPr>
        <p:spPr>
          <a:xfrm>
            <a:off x="3970941" y="8829969"/>
            <a:ext cx="3037725" cy="464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798" tIns="46887" rIns="93798" bIns="46887" anchor="b" anchorCtr="0">
            <a:noAutofit/>
          </a:bodyPr>
          <a:lstStyle/>
          <a:p>
            <a:pPr algn="r"/>
            <a:fld id="{00000000-1234-1234-1234-123412341234}" type="slidenum">
              <a:rPr lang="es-ES"/>
              <a:pPr algn="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31628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8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>
            <a:spLocks noGrp="1"/>
          </p:cNvSpPr>
          <p:nvPr>
            <p:ph type="title"/>
          </p:nvPr>
        </p:nvSpPr>
        <p:spPr>
          <a:xfrm rot="5400000">
            <a:off x="5463750" y="1371629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"/>
          <p:cNvSpPr/>
          <p:nvPr/>
        </p:nvSpPr>
        <p:spPr>
          <a:xfrm>
            <a:off x="273925" y="1836596"/>
            <a:ext cx="8419950" cy="1975800"/>
          </a:xfrm>
          <a:prstGeom prst="round2DiagRect">
            <a:avLst>
              <a:gd name="adj1" fmla="val 3549"/>
              <a:gd name="adj2" fmla="val 0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80000"/>
              </a:lnSpc>
              <a:buSzPts val="5200"/>
            </a:pPr>
            <a:r>
              <a:rPr lang="es-AR" sz="3600" b="0" i="0" u="none" strike="noStrike" cap="none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Ordenanza General Impositiva 2025, </a:t>
            </a:r>
            <a:r>
              <a:rPr lang="es-ES" sz="3600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Simplificación </a:t>
            </a:r>
            <a:r>
              <a:rPr lang="es-ES" sz="3600" dirty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de Trámites </a:t>
            </a:r>
            <a:r>
              <a:rPr lang="es-ES" sz="3600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y Eliminación de Tasas</a:t>
            </a:r>
            <a:endParaRPr lang="es-AR" sz="3600" b="0" i="0" u="none" strike="noStrike" cap="none" dirty="0" smtClean="0">
              <a:solidFill>
                <a:schemeClr val="lt1"/>
              </a:solidFill>
              <a:latin typeface="Raleway Black"/>
              <a:ea typeface="Raleway Black"/>
              <a:cs typeface="Raleway Black"/>
              <a:sym typeface="Raleway Black"/>
            </a:endParaRPr>
          </a:p>
          <a:p>
            <a:pPr lvl="0"/>
            <a:r>
              <a:rPr lang="es-AR" b="0" i="0" u="none" strike="noStrike" cap="none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 </a:t>
            </a:r>
          </a:p>
          <a:p>
            <a:pPr lvl="0"/>
            <a:endParaRPr lang="es-AR" dirty="0">
              <a:solidFill>
                <a:schemeClr val="lt1"/>
              </a:solidFill>
              <a:latin typeface="Raleway Black"/>
              <a:ea typeface="Raleway SemiBold"/>
              <a:cs typeface="Raleway SemiBold"/>
              <a:sym typeface="Raleway Black"/>
            </a:endParaRPr>
          </a:p>
          <a:p>
            <a:pPr lvl="0"/>
            <a:endParaRPr lang="es-AR" i="1" dirty="0" smtClean="0">
              <a:solidFill>
                <a:schemeClr val="lt1"/>
              </a:solidFill>
              <a:latin typeface="Raleway Black"/>
              <a:ea typeface="Raleway SemiBold"/>
              <a:cs typeface="Raleway SemiBold"/>
              <a:sym typeface="Raleway Black"/>
            </a:endParaRPr>
          </a:p>
          <a:p>
            <a:pPr lvl="0"/>
            <a:endParaRPr lang="es-AR" i="1" dirty="0">
              <a:solidFill>
                <a:schemeClr val="lt1"/>
              </a:solidFill>
              <a:latin typeface="Raleway Black"/>
              <a:ea typeface="Raleway SemiBold"/>
              <a:cs typeface="Raleway SemiBold"/>
              <a:sym typeface="Raleway Black"/>
            </a:endParaRPr>
          </a:p>
          <a:p>
            <a:pPr lvl="0"/>
            <a:endParaRPr lang="es-AR" i="1" dirty="0" smtClean="0">
              <a:solidFill>
                <a:schemeClr val="lt1"/>
              </a:solidFill>
              <a:latin typeface="Raleway Black"/>
              <a:ea typeface="Raleway SemiBold"/>
              <a:cs typeface="Raleway SemiBold"/>
              <a:sym typeface="Raleway Black"/>
            </a:endParaRPr>
          </a:p>
          <a:p>
            <a:pPr lvl="0"/>
            <a:endParaRPr lang="es-AR" i="1" dirty="0">
              <a:solidFill>
                <a:schemeClr val="lt1"/>
              </a:solidFill>
              <a:latin typeface="Raleway Black"/>
              <a:ea typeface="Raleway SemiBold"/>
              <a:cs typeface="Raleway SemiBold"/>
              <a:sym typeface="Raleway Black"/>
            </a:endParaRPr>
          </a:p>
          <a:p>
            <a:pPr lvl="0"/>
            <a:r>
              <a:rPr lang="es-AR" i="1" dirty="0" smtClean="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</a:rPr>
              <a:t>Municipalidad </a:t>
            </a:r>
            <a:r>
              <a:rPr lang="es-AR" i="1" dirty="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</a:rPr>
              <a:t>de Rosario</a:t>
            </a:r>
          </a:p>
          <a:p>
            <a:pPr lvl="0"/>
            <a:r>
              <a:rPr lang="es-AR" i="1" dirty="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</a:rPr>
              <a:t>Colegio de Graduados en Cs. Económicas de Rosario  </a:t>
            </a:r>
          </a:p>
          <a:p>
            <a:pPr lvl="0"/>
            <a:r>
              <a:rPr lang="es-AR" i="1" dirty="0">
                <a:solidFill>
                  <a:srgbClr val="FFFFFF"/>
                </a:solidFill>
                <a:latin typeface="Raleway SemiBold"/>
                <a:ea typeface="Raleway SemiBold"/>
                <a:cs typeface="Raleway SemiBold"/>
              </a:rPr>
              <a:t>Consejo Profesional de Cs. Económicas de la Provincia de Santa Fe - Cámara II</a:t>
            </a:r>
            <a:endParaRPr lang="es-AR" i="1" dirty="0">
              <a:solidFill>
                <a:srgbClr val="FFFFFF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endParaRPr lang="es-AR" b="0" i="0" u="none" strike="noStrike" cap="none" dirty="0" smtClean="0">
              <a:solidFill>
                <a:schemeClr val="lt1"/>
              </a:solidFill>
              <a:latin typeface="Raleway Black"/>
              <a:ea typeface="Raleway Black"/>
              <a:cs typeface="Raleway Black"/>
              <a:sym typeface="Raleway Black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endParaRPr lang="es-AR" dirty="0">
              <a:solidFill>
                <a:schemeClr val="lt1"/>
              </a:solidFill>
              <a:latin typeface="Raleway Black"/>
              <a:ea typeface="Raleway Black"/>
              <a:cs typeface="Raleway Black"/>
              <a:sym typeface="Raleway Black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endParaRPr lang="es-AR" b="0" i="0" u="none" strike="noStrike" cap="none" dirty="0" smtClean="0">
              <a:solidFill>
                <a:schemeClr val="lt1"/>
              </a:solidFill>
              <a:latin typeface="Raleway Black"/>
              <a:ea typeface="Raleway Black"/>
              <a:cs typeface="Raleway Black"/>
              <a:sym typeface="Raleway Black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r>
              <a:rPr lang="es-ES" b="0" i="0" u="none" strike="noStrike" cap="none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Ord. 10.750/2024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r>
              <a:rPr lang="es-ES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Ord. 10.719/2024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endParaRPr lang="es-ES" b="0" i="0" u="none" strike="noStrike" cap="none" dirty="0" smtClean="0">
              <a:solidFill>
                <a:schemeClr val="lt1"/>
              </a:solidFill>
              <a:latin typeface="Raleway Black"/>
              <a:ea typeface="Raleway Black"/>
              <a:cs typeface="Raleway Black"/>
              <a:sym typeface="Raleway Black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</a:pPr>
            <a:endParaRPr lang="es-ES" dirty="0">
              <a:solidFill>
                <a:schemeClr val="lt1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pic>
        <p:nvPicPr>
          <p:cNvPr id="62" name="Google Shape;62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66950" y="4253830"/>
            <a:ext cx="1453050" cy="6061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26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185" name="Google Shape;185;p26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6" name="Google Shape;186;p2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Google Shape;207;g2a229eb0ad1_0_2"/>
          <p:cNvSpPr txBox="1"/>
          <p:nvPr/>
        </p:nvSpPr>
        <p:spPr>
          <a:xfrm>
            <a:off x="731350" y="527911"/>
            <a:ext cx="8604201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>
              <a:spcBef>
                <a:spcPts val="600"/>
              </a:spcBef>
              <a:buSzPts val="1200"/>
            </a:pPr>
            <a:r>
              <a:rPr lang="es-MX" sz="1600" b="1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Plan de Veredas: Repetición a frentistas y Nuevo Esfuerzo Compartido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42390" y="1211036"/>
            <a:ext cx="8259220" cy="2862322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just"/>
            <a:endParaRPr lang="es-AR" sz="1200" b="1" dirty="0">
              <a:solidFill>
                <a:schemeClr val="bg2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algn="just"/>
            <a:r>
              <a:rPr lang="es-AR" sz="1200" i="1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“Por </a:t>
            </a:r>
            <a:r>
              <a:rPr lang="es-AR" sz="1200" i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tareas de ejecución de veredas: </a:t>
            </a:r>
            <a:r>
              <a:rPr lang="es-AR" sz="1200" i="1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el monto </a:t>
            </a:r>
            <a:r>
              <a:rPr lang="es-AR" sz="1200" i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que estime la Dir. de Arquitectura de la Sec. de Obras Públicas pudiendo tomar </a:t>
            </a:r>
            <a:r>
              <a:rPr lang="es-AR" sz="1200" i="1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de referencia </a:t>
            </a:r>
            <a:r>
              <a:rPr lang="es-AR" sz="1200" i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los últimos precios promedio de los materiales informados por la Dir. Gral. </a:t>
            </a:r>
            <a:r>
              <a:rPr lang="es-AR" sz="1200" i="1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de Estadística.“</a:t>
            </a:r>
          </a:p>
          <a:p>
            <a:pPr algn="just"/>
            <a:endParaRPr lang="es-AR" sz="1200" i="1" dirty="0">
              <a:solidFill>
                <a:schemeClr val="bg2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AR" sz="1200" b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GRANDES SUPERFICIES COMERCIALES, CONSORCIOS Y REPARACIONES MAYORES A 30 METROS CUADRADOS están excluidas del beneficio del Nuevo Programa de Esfuerzo Compartido, que implica repartir en partes iguales el costo de reparación entre el frentista y la Municipalidad, pudiendo abonarlo en hasta 18 cuotas fijas sin interés. </a:t>
            </a:r>
          </a:p>
          <a:p>
            <a:pPr algn="just"/>
            <a:endParaRPr lang="es-AR" sz="1200" dirty="0" smtClean="0">
              <a:solidFill>
                <a:schemeClr val="bg2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algn="just"/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Deberán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reparar por sus medios la propia vereda cuando la rotura no se deba a raíces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o trabajos inconclusos de empresas de servicios,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o bien afrontar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el costo total de la reparación, en caso en que la Municipalidad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se vea obligada a realizar la obra,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tras una orden de fiscalización incumplida y la correspondiente orden de constatación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labrada (incluye multa).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Podrá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abonarlo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en</a:t>
            </a:r>
            <a:r>
              <a:rPr lang="es-MX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 </a:t>
            </a:r>
            <a:r>
              <a:rPr lang="es-MX" sz="1200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hasta tres (3) cuotas sin </a:t>
            </a:r>
            <a:r>
              <a:rPr lang="es-MX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interés; </a:t>
            </a:r>
            <a:r>
              <a:rPr lang="es-MX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o bien optando entre </a:t>
            </a:r>
            <a:r>
              <a:rPr lang="es-MX" sz="1200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cuatro (4) y hasta dieciocho (18) </a:t>
            </a:r>
            <a:r>
              <a:rPr lang="es-MX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cuotas con </a:t>
            </a:r>
            <a:r>
              <a:rPr lang="es-MX" sz="1200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la tasa de interés por financiación vigente al momento de la </a:t>
            </a:r>
            <a:r>
              <a:rPr lang="es-MX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suscripción del convenio de pagos</a:t>
            </a:r>
            <a:r>
              <a:rPr lang="es-MX" sz="1200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. </a:t>
            </a:r>
            <a:r>
              <a:rPr lang="es-MX" sz="1000" i="1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(</a:t>
            </a:r>
            <a:r>
              <a:rPr lang="es-MX" sz="1000" i="1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Decreto 55/2025)</a:t>
            </a:r>
            <a:endParaRPr lang="es-AR" sz="1000" i="1" dirty="0">
              <a:solidFill>
                <a:schemeClr val="bg2"/>
              </a:solidFill>
              <a:latin typeface="Raleway" panose="020B0604020202020204" charset="0"/>
              <a:cs typeface="Raleway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177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142228" y="626112"/>
            <a:ext cx="8586972" cy="4924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indent="-317500">
              <a:buClrTx/>
              <a:buSzPts val="1400"/>
              <a:buFont typeface="Raleway"/>
              <a:buChar char="●"/>
            </a:pP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Cambio en las reducciones de multas de incumplimiento a los deberes </a:t>
            </a:r>
            <a:r>
              <a:rPr lang="es-AR" dirty="0">
                <a:solidFill>
                  <a:schemeClr val="dk2"/>
                </a:solidFill>
                <a:latin typeface="Raleway"/>
                <a:sym typeface="Raleway"/>
              </a:rPr>
              <a:t>formales. (reducción 50% dentro de los 30 días</a:t>
            </a: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). Art. 40 CTM</a:t>
            </a:r>
          </a:p>
          <a:p>
            <a:pPr marL="457200" indent="-317500">
              <a:buClrTx/>
              <a:buSzPts val="1400"/>
              <a:buFont typeface="Raleway"/>
              <a:buChar char="●"/>
            </a:pP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Multa por omisión de pagos, reducción al 20% hasta vto. plazo de descargo, al 40% hasta vto. plazo de recurso de reconsideración. Art. 41bis. CTM</a:t>
            </a:r>
            <a:endParaRPr lang="es-AR" dirty="0">
              <a:solidFill>
                <a:schemeClr val="dk2"/>
              </a:solidFill>
              <a:latin typeface="Raleway"/>
              <a:sym typeface="Raleway"/>
            </a:endParaRPr>
          </a:p>
          <a:p>
            <a:pPr marL="457200" lvl="0" indent="-317500">
              <a:buClrTx/>
              <a:buSzPts val="1400"/>
              <a:buFont typeface="Raleway"/>
              <a:buChar char="●"/>
            </a:pP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Creación de nuevas escalas de multas por defraudación de agentes de percepción, de 2 a 10. Art. 42 CTM</a:t>
            </a:r>
          </a:p>
          <a:p>
            <a:pPr marL="457200" lvl="0" indent="-317500">
              <a:buClrTx/>
              <a:buSzPts val="1400"/>
              <a:buFont typeface="Raleway"/>
              <a:buChar char="●"/>
            </a:pP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Se adecúan las escalas de Ingresos Brutos Anuales para categorías de </a:t>
            </a:r>
            <a:r>
              <a:rPr lang="es-AR" dirty="0" err="1" smtClean="0">
                <a:solidFill>
                  <a:schemeClr val="dk2"/>
                </a:solidFill>
                <a:latin typeface="Raleway"/>
                <a:sym typeface="Raleway"/>
              </a:rPr>
              <a:t>DReI</a:t>
            </a: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 RS. Art. 12ter OGI</a:t>
            </a:r>
          </a:p>
          <a:p>
            <a:pPr marL="457200" lvl="0" indent="-317500">
              <a:buClrTx/>
              <a:buSzPts val="1400"/>
              <a:buFont typeface="Raleway"/>
              <a:buChar char="●"/>
            </a:pP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Se adecúan los montos del Régimen Promocional para grandes superficies y cadenas. Art. 8bis OGI.</a:t>
            </a:r>
          </a:p>
          <a:p>
            <a:pPr marL="457200" lvl="0" indent="-317500">
              <a:buClrTx/>
              <a:buSzPts val="1400"/>
              <a:buFont typeface="Raleway"/>
              <a:buChar char="●"/>
            </a:pPr>
            <a:r>
              <a:rPr lang="es-ES" dirty="0" smtClean="0">
                <a:solidFill>
                  <a:schemeClr val="dk2"/>
                </a:solidFill>
                <a:latin typeface="Raleway"/>
                <a:sym typeface="Raleway"/>
              </a:rPr>
              <a:t>Se adecúan los Ingresos Brutos topes para la reducción de alícuota de Provisión Servicios de Internet. Art 8inc g OGI.</a:t>
            </a:r>
            <a:endParaRPr lang="es-AR" dirty="0" smtClean="0">
              <a:solidFill>
                <a:schemeClr val="dk2"/>
              </a:solidFill>
              <a:latin typeface="Raleway"/>
              <a:sym typeface="Raleway"/>
            </a:endParaRPr>
          </a:p>
          <a:p>
            <a:pPr marL="457200" lvl="0" indent="-317500">
              <a:buClrTx/>
              <a:buSzPts val="1400"/>
              <a:buFont typeface="Raleway"/>
              <a:buChar char="●"/>
            </a:pPr>
            <a:r>
              <a:rPr lang="es-AR" dirty="0" smtClean="0">
                <a:solidFill>
                  <a:schemeClr val="dk2"/>
                </a:solidFill>
                <a:latin typeface="Raleway"/>
                <a:sym typeface="Raleway"/>
              </a:rPr>
              <a:t>Se renombran capítulos y recursos como Tasas por Servicios en vez de Tasas retributivas de servicios.</a:t>
            </a:r>
          </a:p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b="1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lvl="0"/>
            <a:endParaRPr lang="es-AR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i="0" u="none" strike="noStrike" cap="none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r>
              <a:rPr lang="es-AR" dirty="0"/>
              <a:t> </a:t>
            </a:r>
          </a:p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b="0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b="0" i="0" u="none" strike="noStrike" cap="none" dirty="0">
              <a:solidFill>
                <a:srgbClr val="A64D79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208" name="Google Shape;208;g2a229eb0ad1_0_2"/>
          <p:cNvSpPr txBox="1"/>
          <p:nvPr/>
        </p:nvSpPr>
        <p:spPr>
          <a:xfrm>
            <a:off x="215800" y="349128"/>
            <a:ext cx="85134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14350" marR="0" lvl="0" indent="-5143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ES" sz="3000" b="0" i="0" u="none" strike="noStrike" cap="none" dirty="0" smtClean="0">
                <a:solidFill>
                  <a:schemeClr val="dk2"/>
                </a:solidFill>
                <a:latin typeface="Raleway Black"/>
                <a:ea typeface="Raleway Black"/>
                <a:cs typeface="Raleway Black"/>
                <a:sym typeface="Raleway Black"/>
              </a:rPr>
              <a:t>Otros ajustes normativos</a:t>
            </a:r>
            <a:endParaRPr sz="3000" b="0" i="0" u="none" strike="noStrike" cap="none" dirty="0">
              <a:solidFill>
                <a:schemeClr val="dk2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1739610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3289" y="4075289"/>
            <a:ext cx="1454400" cy="6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Rectángulo"/>
          <p:cNvSpPr/>
          <p:nvPr/>
        </p:nvSpPr>
        <p:spPr>
          <a:xfrm>
            <a:off x="399600" y="1584000"/>
            <a:ext cx="5614037" cy="1354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4100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</a:rPr>
              <a:t>Eliminación de Tasas</a:t>
            </a:r>
          </a:p>
          <a:p>
            <a:r>
              <a:rPr lang="es-AR" sz="4100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</a:rPr>
              <a:t>2024-2025</a:t>
            </a:r>
            <a:endParaRPr lang="es-AR" sz="4100" dirty="0">
              <a:solidFill>
                <a:schemeClr val="lt1"/>
              </a:solidFill>
              <a:latin typeface="Raleway Black"/>
              <a:ea typeface="Raleway Black"/>
              <a:cs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2976537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224499" y="469819"/>
            <a:ext cx="7942039" cy="5740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39700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4D79"/>
              </a:buClr>
              <a:buSzPts val="1400"/>
            </a:pPr>
            <a:r>
              <a:rPr lang="es-ES" b="1" u="sng" dirty="0" smtClean="0">
                <a:solidFill>
                  <a:schemeClr val="dk2"/>
                </a:solidFill>
                <a:latin typeface="Raleway"/>
                <a:sym typeface="Raleway"/>
              </a:rPr>
              <a:t>Año 2024</a:t>
            </a:r>
            <a:r>
              <a:rPr lang="es-ES" b="1" dirty="0" smtClean="0">
                <a:solidFill>
                  <a:schemeClr val="dk2"/>
                </a:solidFill>
                <a:latin typeface="Raleway"/>
                <a:sym typeface="Raleway"/>
              </a:rPr>
              <a:t>: Se eliminaron 30 tasas</a:t>
            </a:r>
            <a:endParaRPr dirty="0"/>
          </a:p>
          <a:p>
            <a:pPr marL="14605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 b="1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lvl="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los servicios de desinfección mensual que deben efectuarse a los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automotores destinados 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a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transporte urbano de pasajeros</a:t>
            </a:r>
            <a:endParaRPr lang="es-MX" sz="1100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Para 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la limpieza, desinfección y descarga del baño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químico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cada revisión técnica anual de vehículos habilitados para transporte de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sustancias alimenticias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 registro de cubicaje de vehículos de transporte de arena y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similares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Tasa de fiscalización, inspección y otros servicios generales de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ferias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Catastro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provisorio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Certificado Catastral para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Edificación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Certificado Catastral para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Demolición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Listado de Subdivisiones de Inmuebles en Propiedad Horizontal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/>
            </a:pPr>
            <a:r>
              <a:rPr lang="es-MX" sz="1200" dirty="0" err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Password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 anual por acceso remoto a datos catastrales</a:t>
            </a:r>
          </a:p>
          <a:p>
            <a:pPr marL="131400" algn="just">
              <a:spcBef>
                <a:spcPts val="600"/>
              </a:spcBef>
            </a:pPr>
            <a:endParaRPr lang="es-MX" sz="1200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Font typeface="+mj-lt"/>
              <a:buAutoNum type="arabicParenR" startAt="2"/>
            </a:pPr>
            <a:endParaRPr lang="es-MX" sz="1200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indent="-228600" algn="just">
              <a:spcBef>
                <a:spcPts val="600"/>
              </a:spcBef>
              <a:buFont typeface="+mj-lt"/>
              <a:buAutoNum type="arabicParenR" startAt="2"/>
            </a:pPr>
            <a:endParaRPr lang="es-MX" sz="1200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 algn="just">
              <a:spcBef>
                <a:spcPts val="600"/>
              </a:spcBef>
              <a:buFont typeface="+mj-lt"/>
              <a:buAutoNum type="arabicParenR" startAt="2"/>
            </a:pPr>
            <a:endParaRPr lang="es-MX"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lang="es-MX"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 algn="just">
              <a:spcBef>
                <a:spcPts val="600"/>
              </a:spcBef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 algn="just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 algn="just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b="0" i="0" u="none" strike="noStrike" cap="none" dirty="0">
              <a:solidFill>
                <a:srgbClr val="A64D79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7" name="Google Shape;208;g2a229eb0ad1_0_2"/>
          <p:cNvSpPr txBox="1"/>
          <p:nvPr/>
        </p:nvSpPr>
        <p:spPr>
          <a:xfrm>
            <a:off x="315300" y="171431"/>
            <a:ext cx="851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14350" marR="0" lvl="0" indent="-5143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ES" sz="3000" b="0" i="0" u="none" strike="noStrike" cap="none" dirty="0">
                <a:solidFill>
                  <a:schemeClr val="dk2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Ord. Gral. Impositiva y otras normas</a:t>
            </a:r>
            <a:endParaRPr sz="3000" b="0" i="0" u="none" strike="noStrike" cap="none" dirty="0">
              <a:solidFill>
                <a:schemeClr val="dk2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3248448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142227" y="512254"/>
            <a:ext cx="7961249" cy="421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 b="1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expedientes de urbanización de terrenos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 err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Visación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 de planos de </a:t>
            </a:r>
            <a:r>
              <a:rPr lang="es-MX" sz="1200" dirty="0" err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Prehorizontalidad</a:t>
            </a:r>
            <a:endParaRPr lang="es-MX"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producción de cartografía especial personalizada corresponderá sumar, por hora de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trabajo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producción y tratamiento personalizados de imágenes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especiales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matrículas anuales de abastecedores, transportistas y distribuidores de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bebidas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Por cada matrícula de colocadores, reparadores o encargados de efectuar el "</a:t>
            </a:r>
            <a:r>
              <a:rPr lang="es-MX" sz="1200" dirty="0" err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service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" de letreros para publicidad comercial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.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trámites altas/bajas choferes taxis y </a:t>
            </a:r>
            <a:r>
              <a:rPr lang="es-MX" sz="1200" dirty="0" err="1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remises</a:t>
            </a:r>
            <a:endParaRPr lang="es-MX" sz="1200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emisión de carné franquicias de TUP por medio boleto, mayores 69 años, discapacitados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pt-BR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inicio de expediente o por cada anexo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1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apertura vía recursiva</a:t>
            </a:r>
          </a:p>
          <a:p>
            <a:pPr marL="146050">
              <a:spcBef>
                <a:spcPts val="600"/>
              </a:spcBef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b="0" i="0" u="none" strike="noStrike" cap="none" dirty="0">
              <a:solidFill>
                <a:srgbClr val="A64D79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208" name="Google Shape;208;g2a229eb0ad1_0_2"/>
          <p:cNvSpPr txBox="1"/>
          <p:nvPr/>
        </p:nvSpPr>
        <p:spPr>
          <a:xfrm>
            <a:off x="215800" y="235204"/>
            <a:ext cx="851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14350" marR="0" lvl="0" indent="-5143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ES" sz="3000" b="0" i="0" u="none" strike="noStrike" cap="none" dirty="0">
                <a:solidFill>
                  <a:schemeClr val="dk2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Ord. Gral. Impositiva y otras normas</a:t>
            </a:r>
            <a:endParaRPr sz="3000" b="0" i="0" u="none" strike="noStrike" cap="none" dirty="0">
              <a:solidFill>
                <a:schemeClr val="dk2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3894042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215799" y="725531"/>
            <a:ext cx="8234517" cy="5262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 i="0" u="none" strike="noStrike" cap="none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 b="1" i="0" u="none" strike="noStrike" cap="none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solicitud actuaciones archivadas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oficio librado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formalización o re confección de convenio de pago de patentes</a:t>
            </a: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liquidación de </a:t>
            </a:r>
            <a:r>
              <a:rPr lang="es-MX" sz="1200" dirty="0" smtClean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patentes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lang="es-MX"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60000" indent="-228600" algn="just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 smtClean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</a:t>
            </a: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cada solicitud de exención de </a:t>
            </a:r>
            <a:r>
              <a:rPr lang="es-MX" sz="1200" dirty="0" smtClean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patentes</a:t>
            </a:r>
          </a:p>
          <a:p>
            <a:pPr marL="374650" indent="-228600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constancia de pagos, consulta de deuda pendiente o informe de deuda pendiente de patentes</a:t>
            </a:r>
          </a:p>
          <a:p>
            <a:pPr marL="374650" indent="-228600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certificación de Libre Multa ante el Tribunal Municipal de Faltas</a:t>
            </a:r>
          </a:p>
          <a:p>
            <a:pPr marL="374650" indent="-228600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certificado de deuda (Libre deuda) de tributos</a:t>
            </a:r>
          </a:p>
          <a:p>
            <a:pPr marL="374650" indent="-228600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En los casos de baja por robo, destrucción total o siniestro, envejecimiento o desguace</a:t>
            </a:r>
          </a:p>
          <a:p>
            <a:pPr marL="374650" indent="-228600">
              <a:spcBef>
                <a:spcPts val="600"/>
              </a:spcBef>
              <a:buClr>
                <a:schemeClr val="bg2"/>
              </a:buClr>
              <a:buFont typeface="+mj-lt"/>
              <a:buAutoNum type="arabicParenR" startAt="21"/>
            </a:pPr>
            <a:r>
              <a:rPr lang="es-MX" sz="1200" dirty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Por cada Ordenanza, Decreto, Reglamentación o disposición municipal</a:t>
            </a:r>
          </a:p>
          <a:p>
            <a:pPr marL="360000" indent="-228600" algn="just">
              <a:spcBef>
                <a:spcPts val="600"/>
              </a:spcBef>
              <a:buFont typeface="+mj-lt"/>
              <a:buAutoNum type="arabicParenR" startAt="21"/>
            </a:pPr>
            <a:endParaRPr lang="es-MX" sz="1200" dirty="0" smtClean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algn="just">
              <a:spcBef>
                <a:spcPts val="600"/>
              </a:spcBef>
            </a:pPr>
            <a:endParaRPr lang="es-MX" sz="1200" dirty="0" smtClean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>
              <a:spcBef>
                <a:spcPts val="600"/>
              </a:spcBef>
              <a:buFont typeface="+mj-lt"/>
              <a:buAutoNum type="arabicParenR" startAt="21"/>
            </a:pPr>
            <a:endParaRPr lang="es-MX" sz="1200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>
              <a:spcBef>
                <a:spcPts val="600"/>
              </a:spcBef>
            </a:pPr>
            <a:r>
              <a:rPr lang="es-MX" sz="1200" dirty="0" smtClean="0">
                <a:solidFill>
                  <a:schemeClr val="bg2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lang="es-MX" sz="1200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>
              <a:spcBef>
                <a:spcPts val="600"/>
              </a:spcBef>
              <a:buFont typeface="+mj-lt"/>
              <a:buAutoNum type="arabicPeriod"/>
            </a:pPr>
            <a:endParaRPr sz="1200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bg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b="0" i="0" u="none" strike="noStrike" cap="none" dirty="0">
              <a:solidFill>
                <a:schemeClr val="bg2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208" name="Google Shape;208;g2a229eb0ad1_0_2"/>
          <p:cNvSpPr txBox="1"/>
          <p:nvPr/>
        </p:nvSpPr>
        <p:spPr>
          <a:xfrm>
            <a:off x="215800" y="235204"/>
            <a:ext cx="851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14350" marR="0" lvl="0" indent="-5143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ES" sz="3000" b="0" i="0" u="none" strike="noStrike" cap="none" dirty="0">
                <a:solidFill>
                  <a:schemeClr val="dk2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Ord. Gral. Impositiva y otras normas</a:t>
            </a:r>
            <a:endParaRPr sz="3000" b="0" i="0" u="none" strike="noStrike" cap="none" dirty="0">
              <a:solidFill>
                <a:schemeClr val="dk2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74600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215800" y="512254"/>
            <a:ext cx="8360641" cy="5016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AR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algn="just"/>
            <a:r>
              <a:rPr lang="es-MX" b="1" u="sng" dirty="0">
                <a:solidFill>
                  <a:schemeClr val="dk2"/>
                </a:solidFill>
                <a:latin typeface="Raleway"/>
                <a:sym typeface="Raleway"/>
              </a:rPr>
              <a:t>Año </a:t>
            </a:r>
            <a:r>
              <a:rPr lang="es-MX" b="1" u="sng" dirty="0" smtClean="0">
                <a:solidFill>
                  <a:schemeClr val="dk2"/>
                </a:solidFill>
                <a:latin typeface="Raleway"/>
                <a:sym typeface="Raleway"/>
              </a:rPr>
              <a:t>2025</a:t>
            </a:r>
            <a:r>
              <a:rPr lang="es-MX" b="1" dirty="0" smtClean="0">
                <a:solidFill>
                  <a:schemeClr val="dk2"/>
                </a:solidFill>
                <a:latin typeface="Raleway"/>
                <a:sym typeface="Raleway"/>
              </a:rPr>
              <a:t>: </a:t>
            </a:r>
            <a:r>
              <a:rPr lang="es-MX" b="1" dirty="0">
                <a:solidFill>
                  <a:schemeClr val="dk2"/>
                </a:solidFill>
                <a:latin typeface="Raleway"/>
                <a:sym typeface="Raleway"/>
              </a:rPr>
              <a:t>Se eliminaron </a:t>
            </a:r>
            <a:r>
              <a:rPr lang="es-MX" b="1" dirty="0" smtClean="0">
                <a:solidFill>
                  <a:schemeClr val="dk2"/>
                </a:solidFill>
                <a:latin typeface="Raleway"/>
                <a:sym typeface="Raleway"/>
              </a:rPr>
              <a:t>10 </a:t>
            </a:r>
            <a:r>
              <a:rPr lang="es-MX" b="1" dirty="0">
                <a:solidFill>
                  <a:schemeClr val="dk2"/>
                </a:solidFill>
                <a:latin typeface="Raleway"/>
                <a:sym typeface="Raleway"/>
              </a:rPr>
              <a:t>tasas</a:t>
            </a:r>
            <a:endParaRPr lang="es-MX" dirty="0"/>
          </a:p>
          <a:p>
            <a:pPr marL="14605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" b="1" i="0" u="none" strike="noStrike" cap="none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31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Tasa 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Supervisión de Ascensores y Matrícula de Representante Técnico de empresas conservadoras de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ascensores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32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Tasa de desinfección de taxis, </a:t>
            </a:r>
            <a:r>
              <a:rPr lang="es-MX" sz="1200" dirty="0" err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remises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, transportes escolares y especiales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.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33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Tasa de liquidación de deuda de tributos municipales y de suministro de información fiscal sobre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rodados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34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Derecho de Abasto y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Mataderos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35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Tasa de desratización para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demoliciones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36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Derechos por reducción de cadáveres, remoción o cambio de ataúd, Duplicados de títulos de sepulcros otorgados en concesión de uso, Inhumación y exhumación en otros cementerios, Introducción en el Crematorio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Municipal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37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Permiso de espectáculos para bailes en reuniones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familiares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38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Tasa de derecho de Acceso a Diversiones y Espectáculos públicos para confiterías bailables </a:t>
            </a:r>
            <a:endParaRPr lang="es-MX" sz="1200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39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Tasa Laboratorio de Ensayo de </a:t>
            </a: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Materiales</a:t>
            </a:r>
          </a:p>
          <a:p>
            <a:pPr marL="146050" algn="just">
              <a:spcBef>
                <a:spcPts val="600"/>
              </a:spcBef>
            </a:pPr>
            <a:r>
              <a:rPr lang="es-MX" sz="12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40</a:t>
            </a:r>
            <a:r>
              <a:rPr lang="es-MX" sz="12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) Tasa de actuaciones administrativas sobre trámites de Dirección de Catastro y Cartografía</a:t>
            </a:r>
          </a:p>
          <a:p>
            <a:pPr marL="374650" indent="-228600" algn="just">
              <a:spcBef>
                <a:spcPts val="600"/>
              </a:spcBef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 algn="just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374650" indent="-228600" algn="just">
              <a:spcBef>
                <a:spcPts val="600"/>
              </a:spcBef>
              <a:buSzPts val="1200"/>
              <a:buFont typeface="+mj-lt"/>
              <a:buAutoNum type="arabicPeriod"/>
            </a:pPr>
            <a:endParaRPr sz="12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b="0" i="0" u="none" strike="noStrike" cap="none" dirty="0">
              <a:solidFill>
                <a:srgbClr val="A64D79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208" name="Google Shape;208;g2a229eb0ad1_0_2"/>
          <p:cNvSpPr txBox="1"/>
          <p:nvPr/>
        </p:nvSpPr>
        <p:spPr>
          <a:xfrm>
            <a:off x="346821" y="235204"/>
            <a:ext cx="85134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14350" marR="0" lvl="0" indent="-5143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ES" sz="3000" b="0" i="0" u="none" strike="noStrike" cap="none" dirty="0">
                <a:solidFill>
                  <a:schemeClr val="dk2"/>
                </a:solidFill>
                <a:latin typeface="Raleway Black"/>
                <a:ea typeface="Raleway Black"/>
                <a:cs typeface="Raleway Black"/>
                <a:sym typeface="Raleway Black"/>
              </a:rPr>
              <a:t>Ord. Gral. Impositiva y otras normas</a:t>
            </a:r>
            <a:endParaRPr sz="3000" b="0" i="0" u="none" strike="noStrike" cap="none" dirty="0">
              <a:solidFill>
                <a:schemeClr val="dk2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527841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Google Shape;224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15559" y="2774730"/>
            <a:ext cx="1765737" cy="77024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Rectángulo"/>
          <p:cNvSpPr/>
          <p:nvPr/>
        </p:nvSpPr>
        <p:spPr>
          <a:xfrm>
            <a:off x="2249419" y="995421"/>
            <a:ext cx="4196983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4100" dirty="0" smtClean="0">
                <a:solidFill>
                  <a:schemeClr val="lt1"/>
                </a:solidFill>
                <a:latin typeface="Raleway Black"/>
                <a:ea typeface="Raleway Black"/>
                <a:cs typeface="Raleway Black"/>
              </a:rPr>
              <a:t>Muchas gracias</a:t>
            </a:r>
            <a:endParaRPr lang="es-AR" sz="4100" dirty="0">
              <a:solidFill>
                <a:schemeClr val="lt1"/>
              </a:solidFill>
              <a:latin typeface="Raleway Black"/>
              <a:ea typeface="Raleway Black"/>
              <a:cs typeface="Raleway Black"/>
            </a:endParaRPr>
          </a:p>
        </p:txBody>
      </p:sp>
    </p:spTree>
    <p:extLst>
      <p:ext uri="{BB962C8B-B14F-4D97-AF65-F5344CB8AC3E}">
        <p14:creationId xmlns:p14="http://schemas.microsoft.com/office/powerpoint/2010/main" val="34394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767256" y="704194"/>
            <a:ext cx="7141425" cy="212362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es-AR" b="1" dirty="0" smtClean="0">
                <a:solidFill>
                  <a:schemeClr val="bg2"/>
                </a:solidFill>
                <a:latin typeface="Raleway" panose="020B0604020202020204" charset="0"/>
              </a:rPr>
              <a:t>DESPAPLIZACIÓN: </a:t>
            </a:r>
            <a:r>
              <a:rPr lang="es-AR" i="1" dirty="0" smtClean="0">
                <a:solidFill>
                  <a:schemeClr val="bg2"/>
                </a:solidFill>
                <a:latin typeface="Raleway" panose="020B0604020202020204" charset="0"/>
              </a:rPr>
              <a:t>“Reducimos al 40% la impresión de boletas de TGI en relación al año 2024. Seguimos avanzando con dicho proceso facilitando canales de pagos alternativos:</a:t>
            </a:r>
          </a:p>
          <a:p>
            <a:pPr algn="just"/>
            <a:endParaRPr lang="es-AR" i="1" dirty="0" smtClean="0">
              <a:solidFill>
                <a:schemeClr val="bg2"/>
              </a:solidFill>
              <a:latin typeface="Raleway" panose="020B06040202020202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i="1" dirty="0" err="1" smtClean="0">
                <a:solidFill>
                  <a:schemeClr val="bg2"/>
                </a:solidFill>
                <a:latin typeface="Raleway" panose="020B0604020202020204" charset="0"/>
              </a:rPr>
              <a:t>Muni</a:t>
            </a:r>
            <a:r>
              <a:rPr lang="es-AR" i="1" dirty="0" smtClean="0">
                <a:solidFill>
                  <a:schemeClr val="bg2"/>
                </a:solidFill>
                <a:latin typeface="Raleway" panose="020B0604020202020204" charset="0"/>
              </a:rPr>
              <a:t> </a:t>
            </a:r>
            <a:r>
              <a:rPr lang="es-AR" i="1" dirty="0" err="1" smtClean="0">
                <a:solidFill>
                  <a:schemeClr val="bg2"/>
                </a:solidFill>
                <a:latin typeface="Raleway" panose="020B0604020202020204" charset="0"/>
              </a:rPr>
              <a:t>Bot</a:t>
            </a:r>
            <a:endParaRPr lang="es-AR" i="1" dirty="0" smtClean="0">
              <a:solidFill>
                <a:schemeClr val="bg2"/>
              </a:solidFill>
              <a:latin typeface="Raleway" panose="020B06040202020202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i="1" dirty="0" smtClean="0">
                <a:solidFill>
                  <a:schemeClr val="bg2"/>
                </a:solidFill>
                <a:latin typeface="Raleway" panose="020B0604020202020204" charset="0"/>
              </a:rPr>
              <a:t>Perfil Digital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i="1" dirty="0" smtClean="0">
                <a:solidFill>
                  <a:schemeClr val="bg2"/>
                </a:solidFill>
                <a:latin typeface="Raleway" panose="020B0604020202020204" charset="0"/>
              </a:rPr>
              <a:t>Credencial de </a:t>
            </a:r>
            <a:r>
              <a:rPr lang="es-AR" i="1" dirty="0" smtClean="0">
                <a:solidFill>
                  <a:schemeClr val="bg2"/>
                </a:solidFill>
                <a:latin typeface="Raleway" panose="020B0604020202020204" charset="0"/>
              </a:rPr>
              <a:t>Pago</a:t>
            </a:r>
            <a:endParaRPr lang="es-AR" i="1" dirty="0" smtClean="0">
              <a:solidFill>
                <a:schemeClr val="bg2"/>
              </a:solidFill>
              <a:latin typeface="Raleway" panose="020B06040202020202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AR" i="1" dirty="0" smtClean="0">
              <a:solidFill>
                <a:schemeClr val="bg2"/>
              </a:solidFill>
              <a:latin typeface="Raleway" panose="020B0604020202020204" charset="0"/>
            </a:endParaRPr>
          </a:p>
          <a:p>
            <a:pPr algn="just"/>
            <a:r>
              <a:rPr lang="es-AR" i="1" dirty="0" smtClean="0">
                <a:solidFill>
                  <a:schemeClr val="bg2"/>
                </a:solidFill>
                <a:latin typeface="Raleway" panose="020B0604020202020204" charset="0"/>
              </a:rPr>
              <a:t>Con FINALIZACIÓN PREVISTA hacia fines de 2025."</a:t>
            </a:r>
            <a:endParaRPr b="0" i="0" u="none" strike="noStrike" cap="none" dirty="0">
              <a:solidFill>
                <a:schemeClr val="bg2"/>
              </a:solidFill>
              <a:latin typeface="Raleway" panose="020B0604020202020204" charset="0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329982" y="259696"/>
            <a:ext cx="43061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dk2"/>
                </a:solidFill>
                <a:latin typeface="Raleway"/>
              </a:rPr>
              <a:t>Tasa General de Inmuebles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78307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790354" y="1342020"/>
            <a:ext cx="7619999" cy="93868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chemeClr val="bg2"/>
                </a:solidFill>
                <a:latin typeface="Raleway" panose="020B0604020202020204" charset="0"/>
              </a:rPr>
              <a:t>PLAN ESTRATÉGICO DE TURISMO SUSTENTABLE ROSARIO 2024-2030</a:t>
            </a:r>
          </a:p>
          <a:p>
            <a:pPr algn="just"/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Se congela durante 2025 la emisión de la TGI para hoteles y centros de convenciones a valores de diciembre de 2023. </a:t>
            </a:r>
            <a:r>
              <a:rPr lang="es-AR" sz="1200" dirty="0" smtClean="0">
                <a:solidFill>
                  <a:schemeClr val="bg2"/>
                </a:solidFill>
                <a:latin typeface="Raleway" panose="020B0604020202020204" charset="0"/>
              </a:rPr>
              <a:t>(Ordenanza 10756/2024 y Decreto 651/2025)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329982" y="259696"/>
            <a:ext cx="43061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dk2"/>
                </a:solidFill>
                <a:latin typeface="Raleway"/>
              </a:rPr>
              <a:t>Tasa General de Inmuebles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236064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27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195" name="Google Shape;195;p27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96" name="Google Shape;196;p2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7" name="Google Shape;197;p27"/>
          <p:cNvSpPr txBox="1"/>
          <p:nvPr/>
        </p:nvSpPr>
        <p:spPr>
          <a:xfrm>
            <a:off x="646386" y="664754"/>
            <a:ext cx="7961585" cy="3154679"/>
          </a:xfrm>
          <a:prstGeom prst="rect">
            <a:avLst/>
          </a:prstGeom>
          <a:noFill/>
          <a:ln w="3175">
            <a:solidFill>
              <a:schemeClr val="bg2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AR" b="1" i="0" u="sng" strike="noStrike" cap="none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Nuevas alícuotas diferenciales:</a:t>
            </a:r>
          </a:p>
          <a:p>
            <a:pPr marL="146050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31800" indent="-285750" algn="just">
              <a:buFont typeface="Arial" panose="020B0604020202020204" pitchFamily="34" charset="0"/>
              <a:buChar char="•"/>
            </a:pPr>
            <a:r>
              <a:rPr lang="es-AR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Empresas </a:t>
            </a:r>
            <a:r>
              <a:rPr lang="es-AR" dirty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Conservadoras de ascensores y medios de </a:t>
            </a:r>
            <a:r>
              <a:rPr lang="es-AR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elevación: 21%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o</a:t>
            </a:r>
          </a:p>
          <a:p>
            <a:pPr marL="146050" lvl="1" algn="just"/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Excluimos de la base imponible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los ingresos generados por la actividad de Fabricación. Se deroga la Tasa de Control de Ascensores y se implementa el Libro Digital de Ascensores. La matriculación de representantes técnicos de empresas deja de tener costo y se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acepta la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presentación de DDJJ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con seguro de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caución o responsabilidad civil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para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certificar </a:t>
            </a:r>
            <a:r>
              <a:rPr lang="es-MX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correcta </a:t>
            </a:r>
            <a:r>
              <a:rPr lang="es-MX" sz="1100" dirty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instalación y puesta en marcha de equipos de </a:t>
            </a:r>
            <a:r>
              <a:rPr lang="es-MX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elevación, simplificando el trámite de </a:t>
            </a:r>
            <a:r>
              <a:rPr lang="es-MX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final </a:t>
            </a:r>
            <a:r>
              <a:rPr lang="es-MX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de obra. </a:t>
            </a:r>
            <a:r>
              <a:rPr lang="es-MX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Decreto 38/2025</a:t>
            </a:r>
            <a:endParaRPr lang="es-AR" sz="1000" i="1" dirty="0" smtClean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146050" lvl="1" algn="just"/>
            <a:endParaRPr lang="es-AR" sz="1100" dirty="0" smtClean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43180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Empresas de Pompas Fúnebres y servicios conexos: </a:t>
            </a:r>
            <a:r>
              <a:rPr lang="es-ES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21%o</a:t>
            </a:r>
          </a:p>
          <a:p>
            <a:pPr marL="146050" algn="just"/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Se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elimina la tasa de inhumación y exhumación en otros cementerios.</a:t>
            </a:r>
          </a:p>
          <a:p>
            <a:pPr marL="146050" algn="just"/>
            <a:endParaRPr lang="es-AR" sz="1100" dirty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431800" lvl="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Coworking: </a:t>
            </a:r>
            <a:r>
              <a:rPr lang="es-ES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9%o</a:t>
            </a:r>
          </a:p>
          <a:p>
            <a:pPr marL="146050" algn="just"/>
            <a:r>
              <a:rPr lang="es-ES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La alícuota alcanza </a:t>
            </a:r>
            <a:r>
              <a:rPr lang="es-ES" sz="1100" dirty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a todos los ingresos generados, prevaleciendo sobre cualquier otra alícuota menor prevista para otra actividad específica que allí funcione</a:t>
            </a:r>
            <a:r>
              <a:rPr lang="es-ES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. </a:t>
            </a:r>
            <a:r>
              <a:rPr lang="es-ES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El sujeto obligado es el </a:t>
            </a:r>
            <a:r>
              <a:rPr lang="es-ES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titular del </a:t>
            </a:r>
            <a:r>
              <a:rPr lang="es-ES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Coworking. </a:t>
            </a:r>
            <a:r>
              <a:rPr lang="es-ES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Decreto </a:t>
            </a:r>
            <a:r>
              <a:rPr lang="es-ES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114/2025</a:t>
            </a:r>
            <a:endParaRPr lang="es-ES" sz="1000" i="1" dirty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146050" lvl="0" algn="just"/>
            <a:endParaRPr lang="es-ES" dirty="0" smtClean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29982" y="259696"/>
            <a:ext cx="43061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dk2"/>
                </a:solidFill>
                <a:latin typeface="Raleway"/>
              </a:rPr>
              <a:t>Derecho de Registro e Inspección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597132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27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195" name="Google Shape;195;p27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96" name="Google Shape;196;p2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7" name="Google Shape;197;p27"/>
          <p:cNvSpPr txBox="1"/>
          <p:nvPr/>
        </p:nvSpPr>
        <p:spPr>
          <a:xfrm>
            <a:off x="646386" y="664754"/>
            <a:ext cx="7961585" cy="2939236"/>
          </a:xfrm>
          <a:prstGeom prst="rect">
            <a:avLst/>
          </a:prstGeom>
          <a:noFill/>
          <a:ln w="3175">
            <a:solidFill>
              <a:schemeClr val="bg2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AR" b="1" u="sng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EXENCIONES</a:t>
            </a:r>
            <a:endParaRPr lang="es-AR" b="1" i="0" u="sng" strike="noStrike" cap="none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31800" indent="-285750" algn="just">
              <a:buFont typeface="Arial" panose="020B0604020202020204" pitchFamily="34" charset="0"/>
              <a:buChar char="•"/>
            </a:pPr>
            <a:r>
              <a:rPr lang="es-AR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Obras sociales</a:t>
            </a:r>
          </a:p>
          <a:p>
            <a:pPr marL="146050" algn="just"/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El beneficio podrá revocarse o denegarse en caso de que la entidad posea deuda con la red de hospitales públicos municipales. </a:t>
            </a:r>
            <a:r>
              <a:rPr lang="es-AR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(Decreto 666/2025)</a:t>
            </a:r>
          </a:p>
          <a:p>
            <a:pPr marL="146050" lvl="1" algn="just"/>
            <a:endParaRPr lang="es-AR" sz="1100" dirty="0" smtClean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431800" indent="-285750" algn="just">
              <a:buFont typeface="Arial" panose="020B0604020202020204" pitchFamily="34" charset="0"/>
              <a:buChar char="•"/>
            </a:pPr>
            <a:r>
              <a:rPr lang="es-AR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Mutuales</a:t>
            </a:r>
            <a:endParaRPr lang="es-AR" sz="1100" dirty="0" smtClean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146050" algn="just"/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Quedan excluidas del beneficio las actividades específicas que individualmente superen los 60millones de facturación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anual en 2024. 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Los aportes societarios continúan exceptuados del pago de </a:t>
            </a:r>
            <a:r>
              <a:rPr lang="es-AR" sz="1100" dirty="0" err="1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DReI</a:t>
            </a:r>
            <a:r>
              <a:rPr lang="es-AR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. Los ingresos de actividades financieras siguen excluidos del beneficio. </a:t>
            </a:r>
            <a:r>
              <a:rPr lang="es-AR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(Decreto 444/2025)</a:t>
            </a:r>
          </a:p>
          <a:p>
            <a:pPr marL="146050" algn="just"/>
            <a:endParaRPr lang="es-AR" sz="1100" dirty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431800" lvl="0" indent="-285750" algn="just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Guarderías Náuticas</a:t>
            </a:r>
          </a:p>
          <a:p>
            <a:pPr marL="146050" lvl="0" algn="just"/>
            <a:r>
              <a:rPr lang="es-ES" sz="1100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Cuando funcionen en predios de asociaciones civiles y mutuales, y la explotación esté concesionada a un privado, los ingresos que genere la actividad estarán excluidos del beneficio de exención del que goza la entidad.</a:t>
            </a:r>
          </a:p>
          <a:p>
            <a:pPr marL="146050" lvl="0" algn="just"/>
            <a:endParaRPr lang="es-ES" sz="1100" dirty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29982" y="259696"/>
            <a:ext cx="43061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dk2"/>
                </a:solidFill>
                <a:latin typeface="Raleway"/>
              </a:rPr>
              <a:t>Derecho de Registro e Inspección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10572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27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195" name="Google Shape;195;p27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96" name="Google Shape;196;p2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7" name="Google Shape;197;p27"/>
          <p:cNvSpPr txBox="1"/>
          <p:nvPr/>
        </p:nvSpPr>
        <p:spPr>
          <a:xfrm>
            <a:off x="646386" y="664754"/>
            <a:ext cx="7961585" cy="1323409"/>
          </a:xfrm>
          <a:prstGeom prst="rect">
            <a:avLst/>
          </a:prstGeom>
          <a:noFill/>
          <a:ln w="3175">
            <a:solidFill>
              <a:schemeClr val="bg2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AR" b="0" i="0" u="none" strike="noStrike" cap="none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146050"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AR" sz="1100" b="1" dirty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431800" marR="0" lvl="0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CONFITERÍAS BAILABLES SE HOMOLOGAN A LA ACTIVIDAD SALÓN DE EVENTOS, MANTENIENDO CUOTAS FIJAS ESPECIALES. </a:t>
            </a:r>
            <a:r>
              <a:rPr lang="es-ES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(Decreto 115/2025</a:t>
            </a:r>
            <a:r>
              <a:rPr lang="es-ES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)</a:t>
            </a:r>
          </a:p>
          <a:p>
            <a:pPr marL="146050"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000" i="1" dirty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 </a:t>
            </a:r>
            <a:r>
              <a:rPr lang="es-ES" sz="1000" i="1" dirty="0" smtClean="0">
                <a:solidFill>
                  <a:schemeClr val="dk2"/>
                </a:solidFill>
                <a:latin typeface="Raleway"/>
                <a:ea typeface="Raleway Black"/>
                <a:cs typeface="Raleway Black"/>
                <a:sym typeface="Raleway"/>
              </a:rPr>
              <a:t>        </a:t>
            </a:r>
            <a:endParaRPr lang="es-AR" sz="1100" b="1" dirty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  <a:p>
            <a:pPr marL="146050"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s-ES" sz="1100" dirty="0" smtClean="0">
              <a:solidFill>
                <a:schemeClr val="dk2"/>
              </a:solidFill>
              <a:latin typeface="Raleway"/>
              <a:ea typeface="Raleway Black"/>
              <a:cs typeface="Raleway Black"/>
              <a:sym typeface="Raleway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29982" y="259696"/>
            <a:ext cx="43061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dk2"/>
                </a:solidFill>
                <a:latin typeface="Raleway"/>
              </a:rPr>
              <a:t>Derecho de Registro e Inspección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1776682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3140133" y="350402"/>
            <a:ext cx="2863733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>
              <a:spcBef>
                <a:spcPts val="600"/>
              </a:spcBef>
              <a:buSzPts val="1200"/>
            </a:pPr>
            <a:r>
              <a:rPr lang="es-MX" sz="1600" b="1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Derechos Publicitarios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215798" y="1225728"/>
            <a:ext cx="8694286" cy="2677656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chemeClr val="bg2"/>
                </a:solidFill>
                <a:latin typeface="Raleway" panose="020B0604020202020204" charset="0"/>
              </a:rPr>
              <a:t>SIMPLIFICACIÓN DE TRÁMITES: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se reemplaza por un </a:t>
            </a:r>
            <a:r>
              <a:rPr lang="es-AR" b="1" dirty="0" smtClean="0">
                <a:solidFill>
                  <a:schemeClr val="bg2"/>
                </a:solidFill>
                <a:latin typeface="Raleway" panose="020B0604020202020204" charset="0"/>
              </a:rPr>
              <a:t>adicional del </a:t>
            </a:r>
            <a:r>
              <a:rPr lang="es-AR" b="1" dirty="0" err="1" smtClean="0">
                <a:solidFill>
                  <a:schemeClr val="bg2"/>
                </a:solidFill>
                <a:latin typeface="Raleway" panose="020B0604020202020204" charset="0"/>
              </a:rPr>
              <a:t>DReI</a:t>
            </a:r>
            <a:r>
              <a:rPr lang="es-AR" b="1" dirty="0" smtClean="0">
                <a:solidFill>
                  <a:schemeClr val="bg2"/>
                </a:solidFill>
                <a:latin typeface="Raleway" panose="020B0604020202020204" charset="0"/>
              </a:rPr>
              <a:t> del 15%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a la declaración jurada de metros cuadrados de elementos publicitarios en vía pública u ostensiblemente visible desde ella, ubicados en sitio distinto al del </a:t>
            </a:r>
            <a:r>
              <a:rPr lang="es-AR" u="sng" dirty="0" smtClean="0">
                <a:solidFill>
                  <a:schemeClr val="bg2"/>
                </a:solidFill>
                <a:latin typeface="Raleway" panose="020B0604020202020204" charset="0"/>
              </a:rPr>
              <a:t>propio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 local </a:t>
            </a:r>
            <a:r>
              <a:rPr lang="es-AR" dirty="0">
                <a:solidFill>
                  <a:schemeClr val="bg2"/>
                </a:solidFill>
                <a:latin typeface="Raleway" panose="020B0604020202020204" charset="0"/>
              </a:rPr>
              <a:t>comercial,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siempre </a:t>
            </a:r>
            <a:r>
              <a:rPr lang="es-AR" dirty="0">
                <a:solidFill>
                  <a:schemeClr val="bg2"/>
                </a:solidFill>
                <a:latin typeface="Raleway" panose="020B0604020202020204" charset="0"/>
              </a:rPr>
              <a:t>y cuando sus dimensiones superan los 5mts.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cuadrados.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El </a:t>
            </a:r>
            <a:r>
              <a:rPr lang="es-AR" dirty="0">
                <a:solidFill>
                  <a:schemeClr val="bg2"/>
                </a:solidFill>
                <a:latin typeface="Raleway" panose="020B0604020202020204" charset="0"/>
              </a:rPr>
              <a:t>presente adicional comprende a los adicionales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de publicidad del 3 y 9% según corresponda. </a:t>
            </a:r>
          </a:p>
          <a:p>
            <a:pPr algn="just"/>
            <a:endParaRPr lang="es-AR" dirty="0">
              <a:solidFill>
                <a:schemeClr val="bg2"/>
              </a:solidFill>
              <a:latin typeface="Raleway" panose="020B06040202020202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b="1" dirty="0" smtClean="0">
                <a:solidFill>
                  <a:schemeClr val="bg2"/>
                </a:solidFill>
                <a:latin typeface="Raleway" panose="020B0604020202020204" charset="0"/>
              </a:rPr>
              <a:t>UNIVERSO ALCANZADO: </a:t>
            </a:r>
            <a:r>
              <a:rPr lang="es-AR" dirty="0">
                <a:solidFill>
                  <a:schemeClr val="bg2"/>
                </a:solidFill>
                <a:latin typeface="Raleway" panose="020B0604020202020204" charset="0"/>
              </a:rPr>
              <a:t>empresas de publicidad en vía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pública, inmobiliarias, constructoras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que poseen estructuras para elementos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publicitarios, como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las utilizadas para montar publicidad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en medianeras,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cercos, </a:t>
            </a:r>
            <a:r>
              <a:rPr lang="es-AR" dirty="0" smtClean="0">
                <a:solidFill>
                  <a:schemeClr val="bg2"/>
                </a:solidFill>
                <a:latin typeface="Raleway" panose="020B0604020202020204" charset="0"/>
              </a:rPr>
              <a:t>terrazas, etc. </a:t>
            </a:r>
            <a:endParaRPr lang="es-AR" dirty="0" smtClean="0">
              <a:solidFill>
                <a:schemeClr val="bg2"/>
              </a:solidFill>
              <a:latin typeface="Raleway" panose="020B0604020202020204" charset="0"/>
            </a:endParaRPr>
          </a:p>
          <a:p>
            <a:pPr algn="just"/>
            <a:endParaRPr lang="es-AR" dirty="0">
              <a:solidFill>
                <a:schemeClr val="bg2"/>
              </a:solidFill>
              <a:latin typeface="Raleway" panose="020B0604020202020204" charset="0"/>
            </a:endParaRPr>
          </a:p>
          <a:p>
            <a:pPr algn="just"/>
            <a:r>
              <a:rPr lang="es-AR" b="1" i="1" dirty="0" smtClean="0">
                <a:solidFill>
                  <a:schemeClr val="bg2"/>
                </a:solidFill>
                <a:latin typeface="Raleway" panose="020B0604020202020204" charset="0"/>
              </a:rPr>
              <a:t>El resto sigue abonando el Adicional de Publicidad del 3 y 9% según se encuentre ubicada en su propio local comercial o fuera de él</a:t>
            </a:r>
            <a:r>
              <a:rPr lang="es-AR" b="1" i="1" dirty="0" smtClean="0">
                <a:solidFill>
                  <a:schemeClr val="bg2"/>
                </a:solidFill>
                <a:latin typeface="Raleway" panose="020B0604020202020204" charset="0"/>
              </a:rPr>
              <a:t>. </a:t>
            </a:r>
            <a:r>
              <a:rPr lang="es-ES" sz="1000" i="1" dirty="0" smtClean="0">
                <a:solidFill>
                  <a:schemeClr val="bg2"/>
                </a:solidFill>
                <a:latin typeface="Raleway" panose="020B0604020202020204" charset="0"/>
              </a:rPr>
              <a:t>(</a:t>
            </a:r>
            <a:r>
              <a:rPr lang="es-ES" sz="1000" i="1" dirty="0" smtClean="0">
                <a:solidFill>
                  <a:schemeClr val="bg2"/>
                </a:solidFill>
                <a:latin typeface="Raleway" panose="020B0604020202020204" charset="0"/>
              </a:rPr>
              <a:t>Decreto 121/2025)</a:t>
            </a:r>
            <a:endParaRPr lang="es-AR" sz="1000" i="1" dirty="0">
              <a:solidFill>
                <a:schemeClr val="bg2"/>
              </a:solidFill>
              <a:latin typeface="Raleway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159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1540100" y="135766"/>
            <a:ext cx="8604201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>
              <a:spcBef>
                <a:spcPts val="600"/>
              </a:spcBef>
              <a:buSzPts val="1200"/>
            </a:pPr>
            <a:r>
              <a:rPr lang="es-MX" sz="1600" b="1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Derecho </a:t>
            </a:r>
            <a:r>
              <a:rPr lang="es-MX" sz="1600" b="1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de Acceso a Diversiones y Espectáculos públicos </a:t>
            </a:r>
            <a:endParaRPr lang="es-MX" sz="1600" b="1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09297" y="1072055"/>
            <a:ext cx="7555044" cy="332398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UNIFICACIÓN DE ALÍCUOTAS: </a:t>
            </a:r>
            <a:r>
              <a:rPr lang="es-MX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Proyecciones Cinematográficas, Espectáculos Artísticos, Recitales, Fiestas Temáticas, Otros similares y Funciones teatrales: abonarán el uno por ciento </a:t>
            </a:r>
            <a:r>
              <a:rPr lang="es-MX" b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(1%) del valor de las entradas</a:t>
            </a:r>
            <a:r>
              <a:rPr lang="es-MX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. Se excluye la tipología confitería bailable, por nueva ordenanza de nocturnidad. </a:t>
            </a:r>
          </a:p>
          <a:p>
            <a:pPr algn="just"/>
            <a:endParaRPr lang="es-MX" dirty="0">
              <a:solidFill>
                <a:schemeClr val="bg2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SIMPLIFIACIÓN DE TRÁMITES:</a:t>
            </a:r>
            <a:r>
              <a:rPr lang="es-MX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 se trabaja en el desarrollo de un </a:t>
            </a:r>
            <a:r>
              <a:rPr lang="es-MX" b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módulo </a:t>
            </a:r>
            <a:r>
              <a:rPr lang="es-MX" b="1" dirty="0" err="1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autoliquidable</a:t>
            </a:r>
            <a:r>
              <a:rPr lang="es-MX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. </a:t>
            </a:r>
            <a:r>
              <a:rPr lang="es-MX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Los organizadores de espectáculos deberán realizar, previo al evento, la solicitud de habilitación del espectáculo y de las entradas correspondientes, debiendo abonar el derecho. Posteriormente a la realización del evento podrá solicitar los ajustes pertinentes.</a:t>
            </a:r>
          </a:p>
          <a:p>
            <a:pPr algn="just"/>
            <a:endParaRPr lang="es-MX" dirty="0">
              <a:solidFill>
                <a:schemeClr val="bg2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DETERMINACIÓN SOBRE BASE PRESUNTA: </a:t>
            </a:r>
            <a:r>
              <a:rPr lang="es-MX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actualmente en caso de no rendir las entradas habilitadas y vendidas, se determina el tributo en función de la base presunta. Se considera el valor de entrada neto de impuestos y un valor mínimo unitario de </a:t>
            </a:r>
            <a:r>
              <a:rPr lang="es-MX" dirty="0" smtClean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0,2MT por </a:t>
            </a:r>
            <a:r>
              <a:rPr lang="es-MX" dirty="0">
                <a:solidFill>
                  <a:schemeClr val="bg2"/>
                </a:solidFill>
                <a:latin typeface="Raleway" panose="020B0604020202020204" charset="0"/>
                <a:cs typeface="Raleway" panose="020B0604020202020204" charset="0"/>
              </a:rPr>
              <a:t>entrada.</a:t>
            </a:r>
          </a:p>
        </p:txBody>
      </p:sp>
    </p:spTree>
    <p:extLst>
      <p:ext uri="{BB962C8B-B14F-4D97-AF65-F5344CB8AC3E}">
        <p14:creationId xmlns:p14="http://schemas.microsoft.com/office/powerpoint/2010/main" val="1408225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g2a229eb0ad1_0_2"/>
          <p:cNvGrpSpPr/>
          <p:nvPr/>
        </p:nvGrpSpPr>
        <p:grpSpPr>
          <a:xfrm>
            <a:off x="0" y="4562476"/>
            <a:ext cx="9144000" cy="580800"/>
            <a:chOff x="0" y="4562476"/>
            <a:chExt cx="9144000" cy="580800"/>
          </a:xfrm>
        </p:grpSpPr>
        <p:sp>
          <p:nvSpPr>
            <p:cNvPr id="205" name="Google Shape;205;g2a229eb0ad1_0_2"/>
            <p:cNvSpPr/>
            <p:nvPr/>
          </p:nvSpPr>
          <p:spPr>
            <a:xfrm>
              <a:off x="0" y="4562476"/>
              <a:ext cx="9144000" cy="580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6" name="Google Shape;206;g2a229eb0ad1_0_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908681" y="4662787"/>
              <a:ext cx="911320" cy="380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7" name="Google Shape;207;g2a229eb0ad1_0_2"/>
          <p:cNvSpPr txBox="1"/>
          <p:nvPr/>
        </p:nvSpPr>
        <p:spPr>
          <a:xfrm>
            <a:off x="1629104" y="372186"/>
            <a:ext cx="6279578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46050">
              <a:spcBef>
                <a:spcPts val="600"/>
              </a:spcBef>
              <a:buSzPts val="1200"/>
            </a:pPr>
            <a:r>
              <a:rPr lang="es-MX" sz="1600" b="1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Derecho de Abasto Mataderos e Inspección Veterinaria</a:t>
            </a: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170521"/>
              </p:ext>
            </p:extLst>
          </p:nvPr>
        </p:nvGraphicFramePr>
        <p:xfrm>
          <a:off x="1221644" y="1091938"/>
          <a:ext cx="6858000" cy="1529080"/>
        </p:xfrm>
        <a:graphic>
          <a:graphicData uri="http://schemas.openxmlformats.org/drawingml/2006/table">
            <a:tbl>
              <a:tblPr firstRow="1" firstCol="1" bandRow="1"/>
              <a:tblGrid>
                <a:gridCol w="5518351">
                  <a:extLst>
                    <a:ext uri="{9D8B030D-6E8A-4147-A177-3AD203B41FA5}">
                      <a16:colId xmlns:a16="http://schemas.microsoft.com/office/drawing/2014/main" val="4200585343"/>
                    </a:ext>
                  </a:extLst>
                </a:gridCol>
                <a:gridCol w="1339649">
                  <a:extLst>
                    <a:ext uri="{9D8B030D-6E8A-4147-A177-3AD203B41FA5}">
                      <a16:colId xmlns:a16="http://schemas.microsoft.com/office/drawing/2014/main" val="7719009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animal bovino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0,004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89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animal porcino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0,0085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995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cordero o cabrito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0,0085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1941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conejo, nutria o liebre, etc.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0,0120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08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aves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0,0120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324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embutidos, chacinados y fiambres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0,0430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7902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Por kilogramo de pescado de mar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chemeClr val="bg2"/>
                          </a:solidFill>
                          <a:effectLst/>
                          <a:latin typeface="Raleway" panose="020B0604020202020204" charset="0"/>
                        </a:rPr>
                        <a:t>0,0715 MT</a:t>
                      </a:r>
                    </a:p>
                  </a:txBody>
                  <a:tcPr marL="68580" marR="68580" marT="17780" marB="17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214600"/>
                  </a:ext>
                </a:extLst>
              </a:tr>
            </a:tbl>
          </a:graphicData>
        </a:graphic>
      </p:graphicFrame>
      <p:cxnSp>
        <p:nvCxnSpPr>
          <p:cNvPr id="11" name="Conector recto 10"/>
          <p:cNvCxnSpPr/>
          <p:nvPr/>
        </p:nvCxnSpPr>
        <p:spPr>
          <a:xfrm flipV="1">
            <a:off x="1221644" y="1130656"/>
            <a:ext cx="6858000" cy="146895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3788795" y="3083916"/>
            <a:ext cx="1723697" cy="3385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bg2"/>
                </a:solidFill>
                <a:latin typeface="Raleway" panose="020B0604020202020204" charset="0"/>
              </a:rPr>
              <a:t>DEROGADO</a:t>
            </a:r>
            <a:endParaRPr lang="es-AR" sz="1600" b="1" dirty="0">
              <a:solidFill>
                <a:schemeClr val="bg2"/>
              </a:solidFill>
              <a:latin typeface="Raleway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4520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1684</Words>
  <Application>Microsoft Office PowerPoint</Application>
  <PresentationFormat>Presentación en pantalla (16:9)</PresentationFormat>
  <Paragraphs>195</Paragraphs>
  <Slides>17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Raleway</vt:lpstr>
      <vt:lpstr>Calibri</vt:lpstr>
      <vt:lpstr>Raleway SemiBold</vt:lpstr>
      <vt:lpstr>Raleway Black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</dc:creator>
  <cp:lastModifiedBy>abaraca0</cp:lastModifiedBy>
  <cp:revision>164</cp:revision>
  <cp:lastPrinted>2025-05-07T12:13:53Z</cp:lastPrinted>
  <dcterms:created xsi:type="dcterms:W3CDTF">2016-08-10T11:19:45Z</dcterms:created>
  <dcterms:modified xsi:type="dcterms:W3CDTF">2025-05-15T14:04:51Z</dcterms:modified>
</cp:coreProperties>
</file>